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2" r:id="rId7"/>
    <p:sldId id="261" r:id="rId8"/>
    <p:sldId id="264" r:id="rId9"/>
    <p:sldId id="271" r:id="rId10"/>
    <p:sldId id="265" r:id="rId11"/>
    <p:sldId id="273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3B4"/>
    <a:srgbClr val="69B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685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27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622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00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77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49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89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49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4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672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1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13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78878-E06D-40BB-9D39-00C152407DDC}" type="datetimeFigureOut">
              <a:rPr lang="fr-FR" smtClean="0"/>
              <a:pPr/>
              <a:t>03/03/2023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700E4-5FB4-4F54-8FF2-D2455744809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1967" y="-1"/>
            <a:ext cx="12303967" cy="7053943"/>
          </a:xfrm>
          <a:gradFill>
            <a:gsLst>
              <a:gs pos="0">
                <a:srgbClr val="69B3B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fr-FR" sz="5000" u="sng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Glaz Project</a:t>
            </a:r>
          </a:p>
          <a:p>
            <a:endParaRPr lang="fr-FR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4400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4400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4400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Team:</a:t>
            </a:r>
          </a:p>
          <a:p>
            <a:endParaRPr lang="fr-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Raed Messaoud                           oualid Guellouz                         Wajdi jouini                     </a:t>
            </a:r>
          </a:p>
          <a:p>
            <a:endParaRPr lang="fr-FR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 5" descr="logo_glaz2.jpg"/>
          <p:cNvPicPr>
            <a:picLocks noChangeAspect="1"/>
          </p:cNvPicPr>
          <p:nvPr/>
        </p:nvPicPr>
        <p:blipFill>
          <a:blip r:embed="rId2">
            <a:lum bright="14000"/>
          </a:blip>
          <a:stretch>
            <a:fillRect/>
          </a:stretch>
        </p:blipFill>
        <p:spPr>
          <a:xfrm>
            <a:off x="3975057" y="1037559"/>
            <a:ext cx="4417899" cy="40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4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9330" y="-327991"/>
            <a:ext cx="12642573" cy="7295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9330" y="-327990"/>
            <a:ext cx="12642573" cy="7295320"/>
          </a:xfrm>
          <a:gradFill>
            <a:gsLst>
              <a:gs pos="0">
                <a:srgbClr val="62B3B4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100" u="sng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fr-FR" sz="5000" u="sng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</a:p>
          <a:p>
            <a:pPr marL="0" indent="0">
              <a:buNone/>
            </a:pPr>
            <a:endParaRPr lang="fr-F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500" dirty="0"/>
          </a:p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1- How to create a link between one customer and many services offered.</a:t>
            </a:r>
          </a:p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2-How to link the user’s address to the closest employee ready for the service.</a:t>
            </a:r>
          </a:p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 How to make sure the customer can do a booking for a service and make a confirmation from the employees plateform.</a:t>
            </a:r>
          </a:p>
          <a:p>
            <a:endParaRPr lang="fr-FR" dirty="0"/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4" name="Image 3" descr="logo_glaz2.jpg"/>
          <p:cNvPicPr>
            <a:picLocks noChangeAspect="1"/>
          </p:cNvPicPr>
          <p:nvPr/>
        </p:nvPicPr>
        <p:blipFill>
          <a:blip r:embed="rId2" cstate="print">
            <a:lum bright="14000"/>
          </a:blip>
          <a:stretch>
            <a:fillRect/>
          </a:stretch>
        </p:blipFill>
        <p:spPr>
          <a:xfrm>
            <a:off x="257754" y="312576"/>
            <a:ext cx="1594779" cy="14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4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F7D538-3D82-4C88-033D-AF892B46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2023-03-02 16-39-04">
            <a:hlinkClick r:id="" action="ppaction://media"/>
            <a:extLst>
              <a:ext uri="{FF2B5EF4-FFF2-40B4-BE49-F238E27FC236}">
                <a16:creationId xmlns:a16="http://schemas.microsoft.com/office/drawing/2014/main" id="{BBD678B6-F9BB-4E99-73D0-C80205177B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281" y="0"/>
            <a:ext cx="12197281" cy="6858000"/>
          </a:xfrm>
        </p:spPr>
      </p:pic>
    </p:spTree>
    <p:extLst>
      <p:ext uri="{BB962C8B-B14F-4D97-AF65-F5344CB8AC3E}">
        <p14:creationId xmlns:p14="http://schemas.microsoft.com/office/powerpoint/2010/main" val="382284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9330" y="-327991"/>
            <a:ext cx="12642573" cy="7295321"/>
          </a:xfrm>
          <a:prstGeom prst="rect">
            <a:avLst/>
          </a:prstGeom>
          <a:gradFill>
            <a:gsLst>
              <a:gs pos="0">
                <a:srgbClr val="62B3B4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B3F9-BB12-40E8-8A2F-445900138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083" y="23735"/>
            <a:ext cx="9144000" cy="1503033"/>
          </a:xfrm>
        </p:spPr>
        <p:txBody>
          <a:bodyPr/>
          <a:lstStyle/>
          <a:p>
            <a:r>
              <a:rPr lang="fr-FR" dirty="0"/>
              <a:t> </a:t>
            </a:r>
            <a:r>
              <a:rPr lang="fr-FR" sz="5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Roadmap / What’s Next</a:t>
            </a:r>
            <a:endParaRPr lang="en-US" sz="5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DCA6B-A96B-4066-842E-7B0C05B5F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9956" y="2567788"/>
            <a:ext cx="9144000" cy="305072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1- Create a chat plateform between employees and customers.</a:t>
            </a:r>
          </a:p>
          <a:p>
            <a:pPr algn="l">
              <a:lnSpc>
                <a:spcPct val="150000"/>
              </a:lnSpc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2- Create an IOT link between the employee and the customer. </a:t>
            </a:r>
          </a:p>
          <a:p>
            <a:pPr algn="l">
              <a:lnSpc>
                <a:spcPct val="150000"/>
              </a:lnSpc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3- Create coupons of reduction for the </a:t>
            </a:r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loyal clients.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4-create a functionnal payment system.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 descr="logo_glaz2.jpg"/>
          <p:cNvPicPr>
            <a:picLocks noChangeAspect="1"/>
          </p:cNvPicPr>
          <p:nvPr/>
        </p:nvPicPr>
        <p:blipFill>
          <a:blip r:embed="rId2" cstate="print">
            <a:lum bright="14000"/>
          </a:blip>
          <a:stretch>
            <a:fillRect/>
          </a:stretch>
        </p:blipFill>
        <p:spPr>
          <a:xfrm>
            <a:off x="0" y="0"/>
            <a:ext cx="1545083" cy="14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9330" y="-327991"/>
            <a:ext cx="12642573" cy="7295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214604"/>
            <a:ext cx="12465698" cy="6913578"/>
          </a:xfrm>
          <a:gradFill>
            <a:gsLst>
              <a:gs pos="0">
                <a:srgbClr val="62B3B4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000" u="sng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Project’s Context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>
              <a:solidFill>
                <a:srgbClr val="FF0000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The context of the project is about offering  services of cleaning and babysitting to clients.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Through a site ,the client will hire a cleaning lady or a babysitter.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 descr="logo_glaz2.jpg"/>
          <p:cNvPicPr>
            <a:picLocks noChangeAspect="1"/>
          </p:cNvPicPr>
          <p:nvPr/>
        </p:nvPicPr>
        <p:blipFill>
          <a:blip r:embed="rId2" cstate="print">
            <a:lum bright="14000"/>
          </a:blip>
          <a:stretch>
            <a:fillRect/>
          </a:stretch>
        </p:blipFill>
        <p:spPr>
          <a:xfrm>
            <a:off x="581891" y="282691"/>
            <a:ext cx="1674422" cy="162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9330" y="-327991"/>
            <a:ext cx="12642573" cy="7295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9330" y="-327990"/>
            <a:ext cx="12642573" cy="7295320"/>
          </a:xfrm>
          <a:gradFill>
            <a:gsLst>
              <a:gs pos="0">
                <a:srgbClr val="69B3B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5000" u="sng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fr-FR" sz="5000" u="sng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NEEDS</a:t>
            </a:r>
            <a:endParaRPr lang="fr-FR" sz="5000" u="sng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  <a:p>
            <a:pPr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50000"/>
              </a:lnSpc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How can I  go outside with my partner with leaving children in the house?</a:t>
            </a:r>
          </a:p>
          <a:p>
            <a:pPr>
              <a:lnSpc>
                <a:spcPct val="250000"/>
              </a:lnSpc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How can I enjoy my free time with the burden of many chores(cleaning house, taking care of children)?</a:t>
            </a:r>
          </a:p>
          <a:p>
            <a:pPr>
              <a:lnSpc>
                <a:spcPct val="200000"/>
              </a:lnSpc>
            </a:pPr>
            <a:endParaRPr lang="fr-FR" sz="1800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sz="1800" u="sng" dirty="0">
              <a:solidFill>
                <a:srgbClr val="FF0000"/>
              </a:solidFill>
            </a:endParaRPr>
          </a:p>
        </p:txBody>
      </p:sp>
      <p:pic>
        <p:nvPicPr>
          <p:cNvPr id="4" name="Image 3" descr="logo_glaz2.jpg"/>
          <p:cNvPicPr>
            <a:picLocks noChangeAspect="1"/>
          </p:cNvPicPr>
          <p:nvPr/>
        </p:nvPicPr>
        <p:blipFill>
          <a:blip r:embed="rId2" cstate="print">
            <a:lum bright="14000"/>
          </a:blip>
          <a:stretch>
            <a:fillRect/>
          </a:stretch>
        </p:blipFill>
        <p:spPr>
          <a:xfrm>
            <a:off x="581891" y="282691"/>
            <a:ext cx="1674422" cy="14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3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30" y="-327991"/>
            <a:ext cx="12642573" cy="7295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9330" y="-327990"/>
            <a:ext cx="12642573" cy="7295320"/>
          </a:xfrm>
          <a:gradFill>
            <a:gsLst>
              <a:gs pos="0">
                <a:srgbClr val="62B3B4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u="sng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</a:t>
            </a:r>
          </a:p>
          <a:p>
            <a:pPr>
              <a:lnSpc>
                <a:spcPct val="150000"/>
              </a:lnSpc>
            </a:pPr>
            <a:endParaRPr lang="en-US" u="sng" dirty="0"/>
          </a:p>
          <a:p>
            <a:pPr marL="0" indent="0">
              <a:lnSpc>
                <a:spcPct val="150000"/>
              </a:lnSpc>
              <a:buNone/>
            </a:pPr>
            <a:endParaRPr lang="en-US" u="sng" dirty="0"/>
          </a:p>
        </p:txBody>
      </p:sp>
      <p:pic>
        <p:nvPicPr>
          <p:cNvPr id="4" name="Image 3" descr="logo_glaz2.jpg"/>
          <p:cNvPicPr>
            <a:picLocks noChangeAspect="1"/>
          </p:cNvPicPr>
          <p:nvPr/>
        </p:nvPicPr>
        <p:blipFill>
          <a:blip r:embed="rId2" cstate="print">
            <a:lum bright="14000"/>
          </a:blip>
          <a:stretch>
            <a:fillRect/>
          </a:stretch>
        </p:blipFill>
        <p:spPr>
          <a:xfrm>
            <a:off x="581891" y="282691"/>
            <a:ext cx="1674422" cy="14762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25556" y="2623931"/>
            <a:ext cx="4343401" cy="2703316"/>
          </a:xfrm>
          <a:prstGeom prst="ellipse">
            <a:avLst/>
          </a:prstGeom>
          <a:solidFill>
            <a:srgbClr val="62B3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Having a reliable and trustworthy cleaning service </a:t>
            </a:r>
          </a:p>
          <a:p>
            <a:pPr algn="ctr"/>
            <a:endParaRPr lang="fr-FR" dirty="0"/>
          </a:p>
        </p:txBody>
      </p:sp>
      <p:sp>
        <p:nvSpPr>
          <p:cNvPr id="5" name="Oval 4"/>
          <p:cNvSpPr/>
          <p:nvPr/>
        </p:nvSpPr>
        <p:spPr>
          <a:xfrm>
            <a:off x="5943599" y="2623930"/>
            <a:ext cx="4691270" cy="2703315"/>
          </a:xfrm>
          <a:prstGeom prst="ellipse">
            <a:avLst/>
          </a:prstGeom>
          <a:solidFill>
            <a:srgbClr val="62B3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Having a reliable and trustworthy babysitting  service 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30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09330" y="-327991"/>
            <a:ext cx="12642573" cy="7295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85" y="0"/>
            <a:ext cx="9804558" cy="711247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-3533212" y="1981200"/>
            <a:ext cx="9940253" cy="55908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u="sng" dirty="0" err="1">
                <a:solidFill>
                  <a:schemeClr val="bg2">
                    <a:lumMod val="50000"/>
                  </a:schemeClr>
                </a:solidFill>
              </a:rPr>
              <a:t>Logical</a:t>
            </a:r>
            <a:r>
              <a:rPr lang="fr-FR" sz="3600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fr-FR" sz="3600" u="sng" dirty="0">
                <a:solidFill>
                  <a:schemeClr val="bg2">
                    <a:lumMod val="50000"/>
                  </a:schemeClr>
                </a:solidFill>
              </a:rPr>
              <a:t>Architecture</a:t>
            </a:r>
          </a:p>
          <a:p>
            <a:endParaRPr lang="fr-FR" dirty="0"/>
          </a:p>
          <a:p>
            <a:pPr>
              <a:lnSpc>
                <a:spcPct val="100000"/>
              </a:lnSpc>
            </a:pPr>
            <a:endParaRPr lang="fr-FR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00000"/>
              </a:lnSpc>
              <a:buNone/>
            </a:pPr>
            <a:endParaRPr lang="fr-FR" sz="5400" dirty="0">
              <a:solidFill>
                <a:srgbClr val="FF0000"/>
              </a:solidFill>
            </a:endParaRPr>
          </a:p>
        </p:txBody>
      </p:sp>
      <p:pic>
        <p:nvPicPr>
          <p:cNvPr id="15" name="Image 3" descr="logo_glaz2.jpg"/>
          <p:cNvPicPr>
            <a:picLocks noChangeAspect="1"/>
          </p:cNvPicPr>
          <p:nvPr/>
        </p:nvPicPr>
        <p:blipFill>
          <a:blip r:embed="rId3" cstate="print">
            <a:lum bright="14000"/>
          </a:blip>
          <a:stretch>
            <a:fillRect/>
          </a:stretch>
        </p:blipFill>
        <p:spPr>
          <a:xfrm>
            <a:off x="605642" y="175813"/>
            <a:ext cx="1662546" cy="13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4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30" y="-327991"/>
            <a:ext cx="12642573" cy="7295321"/>
          </a:xfrm>
          <a:prstGeom prst="rect">
            <a:avLst/>
          </a:prstGeom>
          <a:gradFill>
            <a:gsLst>
              <a:gs pos="0">
                <a:srgbClr val="62B3B4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931" y="139148"/>
            <a:ext cx="11589026" cy="65101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000" dirty="0">
                <a:solidFill>
                  <a:schemeClr val="bg2">
                    <a:lumMod val="50000"/>
                  </a:schemeClr>
                </a:solidFill>
              </a:rPr>
              <a:t>Technical Architecture</a:t>
            </a: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logo_glaz2.jpg"/>
          <p:cNvPicPr>
            <a:picLocks noChangeAspect="1"/>
          </p:cNvPicPr>
          <p:nvPr/>
        </p:nvPicPr>
        <p:blipFill>
          <a:blip r:embed="rId2" cstate="print">
            <a:lum bright="14000"/>
          </a:blip>
          <a:stretch>
            <a:fillRect/>
          </a:stretch>
        </p:blipFill>
        <p:spPr>
          <a:xfrm>
            <a:off x="534389" y="125642"/>
            <a:ext cx="1531917" cy="1350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9" y="2037521"/>
            <a:ext cx="11303115" cy="46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9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09330" y="-327991"/>
            <a:ext cx="12642573" cy="7295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9329" y="-327991"/>
            <a:ext cx="12642572" cy="7295321"/>
          </a:xfrm>
          <a:gradFill>
            <a:gsLst>
              <a:gs pos="0">
                <a:srgbClr val="62B3B4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2000" u="sng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fr-FR" sz="5000" u="sng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Tools/Technologies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User-facing interface(Front-End)</a:t>
            </a:r>
            <a:r>
              <a:rPr lang="en-US" dirty="0"/>
              <a:t>: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Back-End: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Database: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800" u="sng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34" y="1591486"/>
            <a:ext cx="1400737" cy="120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11" y="1591486"/>
            <a:ext cx="1298755" cy="120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76" y="1591487"/>
            <a:ext cx="1482516" cy="1208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34" y="3190136"/>
            <a:ext cx="3210552" cy="1619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34" y="3190136"/>
            <a:ext cx="2245667" cy="145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38" y="5199384"/>
            <a:ext cx="2411896" cy="1041759"/>
          </a:xfrm>
          <a:prstGeom prst="rect">
            <a:avLst/>
          </a:prstGeom>
        </p:spPr>
      </p:pic>
      <p:pic>
        <p:nvPicPr>
          <p:cNvPr id="10" name="Image 9" descr="logo_glaz2.jpg"/>
          <p:cNvPicPr>
            <a:picLocks noChangeAspect="1"/>
          </p:cNvPicPr>
          <p:nvPr/>
        </p:nvPicPr>
        <p:blipFill>
          <a:blip r:embed="rId8" cstate="print">
            <a:lum bright="14000"/>
          </a:blip>
          <a:stretch>
            <a:fillRect/>
          </a:stretch>
        </p:blipFill>
        <p:spPr>
          <a:xfrm>
            <a:off x="243682" y="261257"/>
            <a:ext cx="1674422" cy="14762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802" y="1591486"/>
            <a:ext cx="1539330" cy="12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1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30" y="-327991"/>
            <a:ext cx="12642573" cy="7295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327990"/>
            <a:ext cx="12533242" cy="6937512"/>
          </a:xfrm>
          <a:gradFill>
            <a:gsLst>
              <a:gs pos="0">
                <a:srgbClr val="62B3B4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u="sng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Methodologies</a:t>
            </a:r>
          </a:p>
          <a:p>
            <a:pPr marL="0" indent="0" algn="ctr">
              <a:buNone/>
            </a:pPr>
            <a:r>
              <a:rPr lang="fr-FR" sz="4800" u="sng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</a:t>
            </a:r>
            <a:r>
              <a:rPr lang="fr-FR" sz="4800" u="sng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/sprint/Agile</a:t>
            </a:r>
          </a:p>
          <a:p>
            <a:pPr marL="0" indent="0">
              <a:buNone/>
            </a:pPr>
            <a:endParaRPr lang="fr-FR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fr-FR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Front-end:</a:t>
            </a:r>
          </a:p>
          <a:p>
            <a:pPr marL="0" indent="0" algn="ctr">
              <a:buNone/>
            </a:pPr>
            <a:endParaRPr lang="fr-FR" sz="24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 descr="logo_glaz2.jpg"/>
          <p:cNvPicPr>
            <a:picLocks noChangeAspect="1"/>
          </p:cNvPicPr>
          <p:nvPr/>
        </p:nvPicPr>
        <p:blipFill>
          <a:blip r:embed="rId2" cstate="print">
            <a:lum bright="14000"/>
          </a:blip>
          <a:stretch>
            <a:fillRect/>
          </a:stretch>
        </p:blipFill>
        <p:spPr>
          <a:xfrm>
            <a:off x="171344" y="236038"/>
            <a:ext cx="1624596" cy="1476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02" y="2640871"/>
            <a:ext cx="8951843" cy="39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7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9330" y="-327991"/>
            <a:ext cx="12642573" cy="7295321"/>
          </a:xfrm>
          <a:prstGeom prst="rect">
            <a:avLst/>
          </a:prstGeom>
          <a:gradFill>
            <a:gsLst>
              <a:gs pos="0">
                <a:srgbClr val="62B3B4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99390"/>
            <a:ext cx="12016408" cy="65101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u="sng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Methodologies</a:t>
            </a:r>
          </a:p>
          <a:p>
            <a:pPr marL="0" indent="0" algn="ctr">
              <a:buNone/>
            </a:pPr>
            <a:r>
              <a:rPr lang="fr-FR" sz="4800" u="sng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Scrum/sprint/Agile</a:t>
            </a:r>
          </a:p>
          <a:p>
            <a:pPr marL="0" indent="0">
              <a:buNone/>
            </a:pPr>
            <a:endParaRPr lang="fr-FR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fr-FR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Back-end:</a:t>
            </a:r>
          </a:p>
          <a:p>
            <a:pPr marL="0" indent="0" algn="ctr">
              <a:buNone/>
            </a:pPr>
            <a:endParaRPr lang="fr-FR" sz="24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 descr="logo_glaz2.jpg"/>
          <p:cNvPicPr>
            <a:picLocks noChangeAspect="1"/>
          </p:cNvPicPr>
          <p:nvPr/>
        </p:nvPicPr>
        <p:blipFill>
          <a:blip r:embed="rId2" cstate="print">
            <a:lum bright="14000"/>
          </a:blip>
          <a:stretch>
            <a:fillRect/>
          </a:stretch>
        </p:blipFill>
        <p:spPr>
          <a:xfrm>
            <a:off x="162013" y="0"/>
            <a:ext cx="1564961" cy="1476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02" y="2640871"/>
            <a:ext cx="8951843" cy="39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6076</TotalTime>
  <Words>213</Words>
  <Application>Microsoft Office PowerPoint</Application>
  <PresentationFormat>Widescreen</PresentationFormat>
  <Paragraphs>65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Roadmap / What’s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raed messaoud</dc:creator>
  <cp:lastModifiedBy>raed messaoud</cp:lastModifiedBy>
  <cp:revision>78</cp:revision>
  <dcterms:created xsi:type="dcterms:W3CDTF">2023-02-23T21:27:27Z</dcterms:created>
  <dcterms:modified xsi:type="dcterms:W3CDTF">2023-03-03T18:16:57Z</dcterms:modified>
</cp:coreProperties>
</file>